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05" autoAdjust="0"/>
  </p:normalViewPr>
  <p:slideViewPr>
    <p:cSldViewPr>
      <p:cViewPr>
        <p:scale>
          <a:sx n="60" d="100"/>
          <a:sy n="60" d="100"/>
        </p:scale>
        <p:origin x="-143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Россия </a:t>
            </a:r>
            <a:br>
              <a:rPr lang="ru-RU" dirty="0" smtClean="0"/>
            </a:br>
            <a:r>
              <a:rPr lang="ru-RU" dirty="0" smtClean="0"/>
              <a:t>в мировых войнах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3375490"/>
            <a:ext cx="6542856" cy="845597"/>
          </a:xfrm>
        </p:spPr>
        <p:txBody>
          <a:bodyPr>
            <a:noAutofit/>
          </a:bodyPr>
          <a:lstStyle/>
          <a:p>
            <a:r>
              <a:rPr lang="ru-RU" sz="2800" dirty="0" smtClean="0"/>
              <a:t>Хронология и оценка событий</a:t>
            </a:r>
          </a:p>
          <a:p>
            <a:r>
              <a:rPr lang="ru-RU" sz="2800" dirty="0" smtClean="0"/>
              <a:t> Первой мировой войны в КИМ ЕГЭ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4437112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Чайникова</a:t>
            </a:r>
            <a:r>
              <a:rPr lang="ru-RU" dirty="0" smtClean="0"/>
              <a:t> Лариса Владимировна, учитель истории и обществознания МБОУ «Лицей № 22 города Белово»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6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b-313\Desktop\семинар 9.11\20181108_0950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9267" r="10517" b="4138"/>
          <a:stretch/>
        </p:blipFill>
        <p:spPr bwMode="auto">
          <a:xfrm>
            <a:off x="323528" y="940796"/>
            <a:ext cx="5896303" cy="59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24 задание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35331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/>
              <a:t>К падению монархии в марте 1917 года привело участие России </a:t>
            </a:r>
            <a:r>
              <a:rPr lang="ru-RU" sz="2400" b="1" dirty="0" smtClean="0"/>
              <a:t>в                                        </a:t>
            </a:r>
            <a:r>
              <a:rPr lang="ru-RU" sz="2400" b="1" dirty="0"/>
              <a:t>Первой мировой войне.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283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Задания 20-22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260648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Исторический источник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1984" y="637520"/>
            <a:ext cx="70385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Прочитайте отрывок из Манифеста императора России.</a:t>
            </a:r>
          </a:p>
          <a:p>
            <a:r>
              <a:rPr lang="ru-RU" sz="1600" dirty="0"/>
              <a:t>«Объявляем всем верным Нашим подданным: следуя историческим своим заветам, Россия, единая по вере и крови с славянскими народами, никогда не взирала на их судьбу безучастно. С полным единодушием и особой силою пробудились братские чувства русского народа к славянам в последние дни, когда Австро-Венгрия предъявила Сербии заведомо неприемлемые для Державного государства требования. Презрев уступчивый и миролюбивый ответ Сербского правительства, отвергнув доброжелательное посредничество России, Австрия поспешно перешла в вооружённое нападение, открыв бомбардировку беззащитного Белграда. Вынужденные, в силу создавшихся условий, принять необходимые меры предосторожности, Мы повелели привести армию и флот на военное положение, но, дорожа кровью и достоянием Наших подданных, прилагали все усилия к мирному исходу начавшихся переговоров. Среди дружественных сношений, союзная Австрии Германия, вопреки Нашим надеждам на вековое доброе соседство и не внемля заверению Нашему, что принятые меры отнюдь не имеют враждебных ей целей, стала домогаться немедленной их отмены и, встретив отказ в этом требовании, внезапно объявила России войну. Ныне предстоит уже не заступаться только за несправедливо обиженную родственную Нам страну, но оградить честь, достоинство, целость России и положение её среди Великих Держав. Мы непоколебимо верим, что в защиту Русской Земли дружно и самоотверженно встанут все верные Наши подданные».</a:t>
            </a:r>
          </a:p>
        </p:txBody>
      </p:sp>
    </p:spTree>
    <p:extLst>
      <p:ext uri="{BB962C8B-B14F-4D97-AF65-F5344CB8AC3E}">
        <p14:creationId xmlns:p14="http://schemas.microsoft.com/office/powerpoint/2010/main" val="15281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Задание 12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260648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Исторический источник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908720"/>
            <a:ext cx="66967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Используя отрывок и знания по истории, выберите в приведённом списке три верных суждения. Запишите цифры, под которыми они указаны</a:t>
            </a:r>
          </a:p>
          <a:p>
            <a:pPr lvl="0"/>
            <a:r>
              <a:rPr lang="ru-RU" sz="2400" dirty="0" smtClean="0"/>
              <a:t>1. Австрия </a:t>
            </a:r>
            <a:r>
              <a:rPr lang="ru-RU" sz="2400" dirty="0"/>
              <a:t>придерживалась политики нейтралитета в начавшейся войне</a:t>
            </a:r>
          </a:p>
          <a:p>
            <a:pPr lvl="0"/>
            <a:r>
              <a:rPr lang="ru-RU" sz="2400" dirty="0" smtClean="0"/>
              <a:t>2. описанные </a:t>
            </a:r>
            <a:r>
              <a:rPr lang="ru-RU" sz="2400" dirty="0"/>
              <a:t>в документе события произошли в 1914 г.</a:t>
            </a:r>
          </a:p>
          <a:p>
            <a:pPr lvl="0"/>
            <a:r>
              <a:rPr lang="ru-RU" sz="2400" dirty="0" smtClean="0"/>
              <a:t>3. император</a:t>
            </a:r>
            <a:r>
              <a:rPr lang="ru-RU" sz="2400" dirty="0"/>
              <a:t>, подписавший Манифест, сочувствует Сербии</a:t>
            </a:r>
          </a:p>
          <a:p>
            <a:pPr lvl="0"/>
            <a:r>
              <a:rPr lang="ru-RU" sz="2400" dirty="0" smtClean="0"/>
              <a:t>4. Манифест </a:t>
            </a:r>
            <a:r>
              <a:rPr lang="ru-RU" sz="2400" dirty="0"/>
              <a:t>принят 12 апреля 1877 г.</a:t>
            </a:r>
          </a:p>
          <a:p>
            <a:pPr lvl="0"/>
            <a:r>
              <a:rPr lang="ru-RU" sz="2400" dirty="0" smtClean="0"/>
              <a:t>5. союзником </a:t>
            </a:r>
            <a:r>
              <a:rPr lang="ru-RU" sz="2400" dirty="0"/>
              <a:t>России в начавшейся войне выступала Пруссия</a:t>
            </a:r>
          </a:p>
          <a:p>
            <a:pPr lvl="0"/>
            <a:r>
              <a:rPr lang="ru-RU" sz="2400" dirty="0" smtClean="0"/>
              <a:t>6. Манифест </a:t>
            </a:r>
            <a:r>
              <a:rPr lang="ru-RU" sz="2400" dirty="0"/>
              <a:t>подписан Николаем II</a:t>
            </a:r>
          </a:p>
          <a:p>
            <a:r>
              <a:rPr lang="ru-RU" sz="2400" dirty="0"/>
              <a:t>Ответ – 2, 3, 6</a:t>
            </a:r>
          </a:p>
        </p:txBody>
      </p:sp>
    </p:spTree>
    <p:extLst>
      <p:ext uri="{BB962C8B-B14F-4D97-AF65-F5344CB8AC3E}">
        <p14:creationId xmlns:p14="http://schemas.microsoft.com/office/powerpoint/2010/main" val="322977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Задание 12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260648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Исторический источник</a:t>
            </a:r>
            <a:endParaRPr lang="ru-RU" sz="2400" dirty="0"/>
          </a:p>
        </p:txBody>
      </p:sp>
      <p:pic>
        <p:nvPicPr>
          <p:cNvPr id="3074" name="Picture 2" descr="C:\Users\Kb-313\Desktop\семинар 9.11\20181108_0951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t="10357" b="17241"/>
          <a:stretch/>
        </p:blipFill>
        <p:spPr bwMode="auto">
          <a:xfrm>
            <a:off x="2396358" y="722313"/>
            <a:ext cx="5704034" cy="596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2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50612" y="1018332"/>
            <a:ext cx="6293728" cy="472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56400" y="332070"/>
            <a:ext cx="435210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u="sng" dirty="0" smtClean="0"/>
              <a:t>ЕГЭ- 2019</a:t>
            </a:r>
          </a:p>
          <a:p>
            <a:r>
              <a:rPr lang="ru-RU" sz="1400" dirty="0" smtClean="0"/>
              <a:t>Задания 13-16</a:t>
            </a:r>
          </a:p>
          <a:p>
            <a:r>
              <a:rPr lang="ru-RU" sz="1400" dirty="0" smtClean="0"/>
              <a:t>13. Заполните пропуск в предложении: «События, обозначенные на схеме , произошли в тысяча девятьсот….году»</a:t>
            </a:r>
          </a:p>
          <a:p>
            <a:r>
              <a:rPr lang="ru-RU" sz="1400" dirty="0" smtClean="0"/>
              <a:t>14. Напишите название города, обозначенного на схеме цифрой  «3»</a:t>
            </a:r>
          </a:p>
          <a:p>
            <a:r>
              <a:rPr lang="ru-RU" sz="1400" dirty="0" smtClean="0"/>
              <a:t>15. Напишите название города, обозначенного на схеме цифрой «2», в период, когда произошли события, отраженные на схеме</a:t>
            </a:r>
          </a:p>
          <a:p>
            <a:r>
              <a:rPr lang="ru-RU" sz="1400" dirty="0" smtClean="0"/>
              <a:t>16. Какие суждения, относящиеся к событиям, обозначенным на схеме, являются верными? Выберите три суждения из шести предложенных.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1. Цифрой «1» на схеме обозначен Кёнигсберг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2. В ходе событий, обозначенных на схеме стрелками, войска противника захватили Люблин</a:t>
            </a:r>
          </a:p>
          <a:p>
            <a:r>
              <a:rPr lang="ru-RU" sz="1400" dirty="0" smtClean="0"/>
              <a:t>   3. Государство, территория которого обозначена на схеме цифрой «4», вступило в войну  на стороне России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4. В год, к которому относятся обозначенные на схеме боевые действия, Николай </a:t>
            </a:r>
            <a:r>
              <a:rPr lang="en-US" sz="1400" dirty="0" smtClean="0"/>
              <a:t>II</a:t>
            </a:r>
            <a:r>
              <a:rPr lang="ru-RU" sz="1400" dirty="0" smtClean="0"/>
              <a:t> стал Верховным главнокомандующим Русской армией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5. В ходе событий, обозначенных на схеме стрелками, войска противника захватили Псков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6. Государство, территория которого обозначена на схеме цифрой «5», вступило в войну на стороне России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843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135720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/>
              <a:t>13. Укажите </a:t>
            </a:r>
            <a:r>
              <a:rPr lang="ru-RU" sz="1400" b="1" dirty="0"/>
              <a:t>фамилию русского генерала, командовавшего 1-й армией.</a:t>
            </a:r>
            <a:endParaRPr lang="ru-RU" sz="1400" dirty="0"/>
          </a:p>
          <a:p>
            <a:pPr lvl="0"/>
            <a:r>
              <a:rPr lang="ru-RU" sz="1400" b="1" dirty="0" smtClean="0"/>
              <a:t>14. Укажите </a:t>
            </a:r>
            <a:r>
              <a:rPr lang="ru-RU" sz="1400" b="1" dirty="0"/>
              <a:t>фамилию русского генерала, командовавшего 2-й армией.</a:t>
            </a:r>
            <a:endParaRPr lang="ru-RU" sz="1400" dirty="0"/>
          </a:p>
          <a:p>
            <a:pPr lvl="0"/>
            <a:r>
              <a:rPr lang="ru-RU" sz="1400" b="1" dirty="0" smtClean="0"/>
              <a:t>15. Укажите </a:t>
            </a:r>
            <a:r>
              <a:rPr lang="ru-RU" sz="1400" b="1" dirty="0"/>
              <a:t>название операции.</a:t>
            </a:r>
            <a:endParaRPr lang="ru-RU" sz="1400" dirty="0"/>
          </a:p>
          <a:p>
            <a:pPr lvl="0"/>
            <a:r>
              <a:rPr lang="ru-RU" sz="1400" b="1" dirty="0" smtClean="0"/>
              <a:t>16. Выберите </a:t>
            </a:r>
            <a:r>
              <a:rPr lang="ru-RU" sz="1400" b="1" dirty="0"/>
              <a:t>верные суждения:</a:t>
            </a:r>
            <a:endParaRPr lang="ru-RU" sz="1400" dirty="0"/>
          </a:p>
          <a:p>
            <a:pPr lvl="0"/>
            <a:r>
              <a:rPr lang="ru-RU" sz="1400" dirty="0" smtClean="0"/>
              <a:t>1. На </a:t>
            </a:r>
            <a:r>
              <a:rPr lang="ru-RU" sz="1400" dirty="0"/>
              <a:t>схеме обозначена крепость, контрнаступление под которой вошло в историю как «атака мертвецов».</a:t>
            </a:r>
          </a:p>
          <a:p>
            <a:pPr lvl="0"/>
            <a:r>
              <a:rPr lang="ru-RU" sz="1400" dirty="0" smtClean="0"/>
              <a:t>2. Русский </a:t>
            </a:r>
            <a:r>
              <a:rPr lang="ru-RU" sz="1400" dirty="0"/>
              <a:t>император, правивший в России в начале этой войны, погиб летом 1918 года.</a:t>
            </a:r>
          </a:p>
          <a:p>
            <a:pPr lvl="0"/>
            <a:r>
              <a:rPr lang="ru-RU" sz="1400" dirty="0" smtClean="0"/>
              <a:t>3. Главнокомандующим </a:t>
            </a:r>
            <a:r>
              <a:rPr lang="ru-RU" sz="1400" dirty="0"/>
              <a:t>русской армией на момент обозначенных на схеме событий был представитель правящей в России династии.</a:t>
            </a:r>
          </a:p>
          <a:p>
            <a:pPr lvl="0"/>
            <a:r>
              <a:rPr lang="ru-RU" sz="1400" dirty="0" smtClean="0"/>
              <a:t>4. События</a:t>
            </a:r>
            <a:r>
              <a:rPr lang="ru-RU" sz="1400" dirty="0"/>
              <a:t>, обозначенные на схеме, относятся к завершающему периоду войны.</a:t>
            </a:r>
          </a:p>
          <a:p>
            <a:pPr lvl="0"/>
            <a:r>
              <a:rPr lang="ru-RU" sz="1400" dirty="0" smtClean="0"/>
              <a:t>5. Османская </a:t>
            </a:r>
            <a:r>
              <a:rPr lang="ru-RU" sz="1400" dirty="0"/>
              <a:t>империя выступала в этой войне против Тройственного Союза.</a:t>
            </a:r>
          </a:p>
          <a:p>
            <a:pPr lvl="0"/>
            <a:r>
              <a:rPr lang="ru-RU" sz="1400" dirty="0" smtClean="0"/>
              <a:t>6. Командующим </a:t>
            </a:r>
            <a:r>
              <a:rPr lang="ru-RU" sz="1400" dirty="0"/>
              <a:t>войсками русского противника в указанной операции был А. фон </a:t>
            </a:r>
            <a:r>
              <a:rPr lang="ru-RU" sz="1400" dirty="0" err="1"/>
              <a:t>Шлиффен</a:t>
            </a:r>
            <a:r>
              <a:rPr lang="ru-RU" sz="1400" dirty="0"/>
              <a:t>.</a:t>
            </a:r>
          </a:p>
        </p:txBody>
      </p:sp>
      <p:pic>
        <p:nvPicPr>
          <p:cNvPr id="5" name="Рисунок 4" descr="hello_html_5d5243e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44024"/>
            <a:ext cx="4680520" cy="3091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46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91542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23 </a:t>
            </a:r>
            <a:r>
              <a:rPr lang="ru-RU" sz="3200" b="1" dirty="0" smtClean="0"/>
              <a:t>задание</a:t>
            </a:r>
          </a:p>
          <a:p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692696"/>
            <a:ext cx="69847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     </a:t>
            </a:r>
            <a:r>
              <a:rPr lang="ru-RU" sz="2400" b="1" dirty="0" smtClean="0"/>
              <a:t>В </a:t>
            </a:r>
            <a:r>
              <a:rPr lang="ru-RU" sz="2400" b="1" dirty="0"/>
              <a:t>1914 году Австро-Венгрия, за спиной которой стояла Германия, начала войну с Сербией. Перед российским императором Николаем </a:t>
            </a:r>
            <a:r>
              <a:rPr lang="en-US" sz="2400" b="1" dirty="0" smtClean="0"/>
              <a:t>II</a:t>
            </a:r>
            <a:r>
              <a:rPr lang="ru-RU" sz="2400" b="1" dirty="0" smtClean="0"/>
              <a:t> </a:t>
            </a:r>
            <a:r>
              <a:rPr lang="ru-RU" sz="2400" b="1" dirty="0"/>
              <a:t>встал нелегкий выбор: поддержать Сербию и вызвать войну как с </a:t>
            </a:r>
            <a:r>
              <a:rPr lang="ru-RU" sz="2400" b="1" dirty="0" smtClean="0"/>
              <a:t>Австро-Венгрией, </a:t>
            </a:r>
            <a:r>
              <a:rPr lang="ru-RU" sz="2400" b="1" dirty="0"/>
              <a:t>так и с её союзницей Германией, или отказать сербам в поддержке. Многие приближенные убеждали царя не вступать в войну. Однако Николай решил поддержать Сербию, и Германия, а затем и </a:t>
            </a:r>
            <a:r>
              <a:rPr lang="ru-RU" sz="2400" b="1" dirty="0" smtClean="0"/>
              <a:t>Австро-Венгрия </a:t>
            </a:r>
            <a:r>
              <a:rPr lang="ru-RU" sz="2400" b="1" dirty="0"/>
              <a:t>объявили войну России. </a:t>
            </a:r>
            <a:endParaRPr lang="ru-RU" sz="2400" b="1" dirty="0" smtClean="0"/>
          </a:p>
          <a:p>
            <a:r>
              <a:rPr lang="ru-RU" sz="2400" b="1" dirty="0" smtClean="0"/>
              <a:t>    Приведите </a:t>
            </a:r>
            <a:r>
              <a:rPr lang="ru-RU" sz="2400" b="1" dirty="0"/>
              <a:t>не менее 3 причин, по которым Николай </a:t>
            </a:r>
            <a:r>
              <a:rPr lang="en-US" sz="2400" b="1" dirty="0" smtClean="0"/>
              <a:t>II</a:t>
            </a:r>
            <a:r>
              <a:rPr lang="ru-RU" sz="2400" b="1" dirty="0" smtClean="0"/>
              <a:t> </a:t>
            </a:r>
            <a:r>
              <a:rPr lang="ru-RU" sz="2400" b="1" dirty="0"/>
              <a:t>принял такое решение. Укажите не менее двух основных последствий начавшейся войны для России.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5613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05273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24 задание 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5"/>
            <a:ext cx="6318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/>
              <a:t>В</a:t>
            </a:r>
            <a:r>
              <a:rPr lang="ru-RU" sz="3600" dirty="0" smtClean="0"/>
              <a:t>ступление </a:t>
            </a:r>
            <a:r>
              <a:rPr lang="ru-RU" sz="3600" dirty="0"/>
              <a:t>России в Первую мировую войну было верным шагом правительства.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36659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79103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24 задание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717534"/>
            <a:ext cx="6318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/>
              <a:t>В</a:t>
            </a:r>
            <a:r>
              <a:rPr lang="ru-RU" sz="2400" dirty="0" smtClean="0"/>
              <a:t>ступление </a:t>
            </a:r>
            <a:r>
              <a:rPr lang="ru-RU" sz="2400" dirty="0"/>
              <a:t>России в Первую мировую войну было верным шагом правительства.</a:t>
            </a:r>
          </a:p>
        </p:txBody>
      </p:sp>
      <p:pic>
        <p:nvPicPr>
          <p:cNvPr id="1026" name="Picture 2" descr="C:\Users\Kb-313\Desktop\семинар 9.11\20181108_0949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5" t="6653" r="10630" b="5651"/>
          <a:stretch/>
        </p:blipFill>
        <p:spPr bwMode="auto">
          <a:xfrm>
            <a:off x="539552" y="1536396"/>
            <a:ext cx="5760640" cy="523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2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79103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24 задание 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636912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/>
              <a:t>«В ходе </a:t>
            </a:r>
            <a:endParaRPr lang="ru-RU" sz="3600" dirty="0" smtClean="0"/>
          </a:p>
          <a:p>
            <a:pPr lvl="0"/>
            <a:r>
              <a:rPr lang="ru-RU" sz="3600" dirty="0" smtClean="0"/>
              <a:t>Первой мировой войны </a:t>
            </a:r>
            <a:r>
              <a:rPr lang="ru-RU" sz="3600" dirty="0"/>
              <a:t>русская армия действовала очень неудачно</a:t>
            </a:r>
            <a:r>
              <a:rPr lang="ru-RU" sz="3600" dirty="0" smtClean="0"/>
              <a:t>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728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24 задание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116632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/>
              <a:t>«В ходе </a:t>
            </a:r>
            <a:r>
              <a:rPr lang="ru-RU" sz="2400" dirty="0" smtClean="0"/>
              <a:t>Первой мировой войны </a:t>
            </a:r>
            <a:r>
              <a:rPr lang="ru-RU" sz="2400" dirty="0"/>
              <a:t>русская армия действовала очень неудачно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052736"/>
            <a:ext cx="70567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/>
              <a:t>Аргументы в подтверждение: 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в </a:t>
            </a:r>
            <a:r>
              <a:rPr lang="ru-RU" sz="1600" dirty="0"/>
              <a:t>1914 году 1-я и 2-я русские армии потерпели поражение в Пруссии; 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в </a:t>
            </a:r>
            <a:r>
              <a:rPr lang="ru-RU" sz="1600" dirty="0"/>
              <a:t>1915 году русские войска были вытеснены из Галиции и Польши; </a:t>
            </a:r>
            <a:endParaRPr lang="ru-RU" sz="1600" dirty="0"/>
          </a:p>
          <a:p>
            <a:pPr marL="342900" indent="-342900">
              <a:buAutoNum type="arabicPeriod"/>
            </a:pPr>
            <a:r>
              <a:rPr lang="ru-RU" sz="1600" dirty="0" smtClean="0"/>
              <a:t>в </a:t>
            </a:r>
            <a:r>
              <a:rPr lang="ru-RU" sz="1600" dirty="0"/>
              <a:t>1916 году русская армия не смогла добиться разгрома Австро-Венгрии и вывода ее из войны; 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 </a:t>
            </a:r>
            <a:r>
              <a:rPr lang="ru-RU" sz="1600" dirty="0"/>
              <a:t>в 1917 году русская армия потерпела </a:t>
            </a:r>
            <a:r>
              <a:rPr lang="ru-RU" sz="1600" dirty="0" smtClean="0"/>
              <a:t>поражение в </a:t>
            </a:r>
            <a:r>
              <a:rPr lang="ru-RU" sz="1600" dirty="0"/>
              <a:t>ходе наступления на Юго-Западном фронте.</a:t>
            </a:r>
          </a:p>
          <a:p>
            <a:r>
              <a:rPr lang="ru-RU" sz="1600" dirty="0"/>
              <a:t> </a:t>
            </a:r>
            <a:r>
              <a:rPr lang="ru-RU" sz="1600" u="sng" dirty="0" smtClean="0"/>
              <a:t>Аргументы </a:t>
            </a:r>
            <a:r>
              <a:rPr lang="ru-RU" sz="1600" u="sng" dirty="0"/>
              <a:t>в опровержение: 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в </a:t>
            </a:r>
            <a:r>
              <a:rPr lang="ru-RU" sz="1600" dirty="0"/>
              <a:t>1914 году русское наступление в Восточной Пруссии спасло от разгрома </a:t>
            </a:r>
            <a:r>
              <a:rPr lang="ru-RU" sz="1600" dirty="0" smtClean="0"/>
              <a:t>французскую </a:t>
            </a:r>
            <a:r>
              <a:rPr lang="ru-RU" sz="1600" dirty="0"/>
              <a:t>армию и привело к краху германского плана быстрой войны; 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 </a:t>
            </a:r>
            <a:r>
              <a:rPr lang="ru-RU" sz="1600" dirty="0"/>
              <a:t>в 1914 году русские войска отразили наступление немецких войск на Варшаву и заняли Галицию; 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 </a:t>
            </a:r>
            <a:r>
              <a:rPr lang="ru-RU" sz="1600" dirty="0"/>
              <a:t>в 1915 году русская армия разгромила турецкие войска в Закавказье; 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 </a:t>
            </a:r>
            <a:r>
              <a:rPr lang="ru-RU" sz="1600" dirty="0"/>
              <a:t>в 1916 году </a:t>
            </a:r>
            <a:r>
              <a:rPr lang="ru-RU" sz="1600" dirty="0" smtClean="0"/>
              <a:t>русска</a:t>
            </a:r>
            <a:r>
              <a:rPr lang="ru-RU" sz="1600" dirty="0"/>
              <a:t>я</a:t>
            </a:r>
            <a:r>
              <a:rPr lang="ru-RU" sz="1600" dirty="0" smtClean="0"/>
              <a:t> армия провела </a:t>
            </a:r>
            <a:r>
              <a:rPr lang="ru-RU" sz="1600" dirty="0"/>
              <a:t>успешное наступление на </a:t>
            </a:r>
            <a:r>
              <a:rPr lang="ru-RU" sz="1600" dirty="0" smtClean="0"/>
              <a:t>Юго-Западном </a:t>
            </a:r>
            <a:r>
              <a:rPr lang="ru-RU" sz="1600" dirty="0"/>
              <a:t>фронте , </a:t>
            </a:r>
            <a:r>
              <a:rPr lang="ru-RU" sz="1600" dirty="0" smtClean="0"/>
              <a:t>разгромив арми</a:t>
            </a:r>
            <a:r>
              <a:rPr lang="ru-RU" sz="1600" dirty="0"/>
              <a:t>ю</a:t>
            </a:r>
            <a:r>
              <a:rPr lang="ru-RU" sz="1600" dirty="0" smtClean="0"/>
              <a:t> Австро-Венгрии</a:t>
            </a:r>
            <a:r>
              <a:rPr lang="ru-RU" sz="1600" dirty="0"/>
              <a:t>; 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 </a:t>
            </a:r>
            <a:r>
              <a:rPr lang="ru-RU" sz="1600" dirty="0"/>
              <a:t>в конце 1916 года русское командование полностью подготовило операцию по захвату черноморских проливов в апреле 1917 года, что обеспечило бы достижение Россией одной из стратегических целей ее участия в войне. </a:t>
            </a:r>
          </a:p>
        </p:txBody>
      </p:sp>
    </p:spTree>
    <p:extLst>
      <p:ext uri="{BB962C8B-B14F-4D97-AF65-F5344CB8AC3E}">
        <p14:creationId xmlns:p14="http://schemas.microsoft.com/office/powerpoint/2010/main" val="33916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24 задание 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967335"/>
            <a:ext cx="6462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/>
              <a:t>К падению монархии в марте 1917 года привело участие России в Первой мировой войне.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400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198</TotalTime>
  <Words>1024</Words>
  <Application>Microsoft Office PowerPoint</Application>
  <PresentationFormat>Экран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Базовая</vt:lpstr>
      <vt:lpstr>Россия  в мировых войнах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Kb-313</dc:creator>
  <cp:lastModifiedBy>Kb-313</cp:lastModifiedBy>
  <cp:revision>15</cp:revision>
  <dcterms:created xsi:type="dcterms:W3CDTF">2018-11-08T02:58:44Z</dcterms:created>
  <dcterms:modified xsi:type="dcterms:W3CDTF">2018-11-08T17:26:51Z</dcterms:modified>
</cp:coreProperties>
</file>